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7" r:id="rId2"/>
    <p:sldId id="276" r:id="rId3"/>
    <p:sldId id="265" r:id="rId4"/>
    <p:sldId id="275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0735-CE53-4F3D-8508-0715A58020AF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397D-4BBF-4F0D-9FEE-B2220D3E8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74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02CCE-EDD3-4D95-989A-A1E8C83971D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2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9D36B-0F6B-4D1D-9215-64FFA8DC9F4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8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99D1-73C9-4228-9F1C-B731D5639C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4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69D55E-77A7-49B5-BC76-5D8D1E90A21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5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1C07F-DB82-4824-8BB5-CCF71681D80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3115B-2BF7-4BED-BA2E-71E2C8F39B7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2243C-A001-49F5-BE8A-2C002EAD89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3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F7054-2759-4751-B223-159AC4F33F2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3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02D38-380A-43BA-8EE4-706D774589A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4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5E1A-818F-4082-854F-C636FC89B4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C823E-619D-42AD-8694-14BA1AE2EF8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9037-9171-49A5-8CED-611CC90C7EC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838ABBD-1099-4293-B9E2-F7709307DAD4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9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en-US" altLang="en-US" sz="3800" dirty="0">
                <a:solidFill>
                  <a:srgbClr val="008000"/>
                </a:solidFill>
              </a:rPr>
              <a:t>Me </a:t>
            </a:r>
            <a:r>
              <a:rPr lang="en-US" altLang="en-US" sz="3800" dirty="0" err="1">
                <a:solidFill>
                  <a:srgbClr val="008000"/>
                </a:solidFill>
              </a:rPr>
              <a:t>llamo</a:t>
            </a:r>
            <a:r>
              <a:rPr lang="en-US" altLang="en-US" sz="3800" dirty="0">
                <a:solidFill>
                  <a:srgbClr val="008000"/>
                </a:solidFill>
              </a:rPr>
              <a:t> __________	</a:t>
            </a:r>
            <a:r>
              <a:rPr lang="en-US" altLang="en-US" sz="3800" dirty="0" err="1">
                <a:solidFill>
                  <a:srgbClr val="008000"/>
                </a:solidFill>
              </a:rPr>
              <a:t>Clase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u="sng" dirty="0" smtClean="0">
                <a:solidFill>
                  <a:srgbClr val="008000"/>
                </a:solidFill>
              </a:rPr>
              <a:t>702</a:t>
            </a:r>
            <a:r>
              <a:rPr lang="en-US" altLang="en-US" sz="3800" u="sng" dirty="0">
                <a:solidFill>
                  <a:srgbClr val="008000"/>
                </a:solidFill>
              </a:rPr>
              <a:t/>
            </a:r>
            <a:br>
              <a:rPr lang="en-US" altLang="en-US" sz="3800" u="sng" dirty="0">
                <a:solidFill>
                  <a:srgbClr val="008000"/>
                </a:solidFill>
              </a:rPr>
            </a:br>
            <a:r>
              <a:rPr lang="en-US" altLang="en-US" sz="3800" dirty="0">
                <a:solidFill>
                  <a:srgbClr val="008000"/>
                </a:solidFill>
              </a:rPr>
              <a:t>La </a:t>
            </a:r>
            <a:r>
              <a:rPr lang="en-US" altLang="en-US" sz="3800" dirty="0" err="1">
                <a:solidFill>
                  <a:srgbClr val="008000"/>
                </a:solidFill>
              </a:rPr>
              <a:t>fecha</a:t>
            </a:r>
            <a:r>
              <a:rPr lang="en-US" altLang="en-US" sz="3800" dirty="0">
                <a:solidFill>
                  <a:srgbClr val="008000"/>
                </a:solidFill>
              </a:rPr>
              <a:t> </a:t>
            </a:r>
            <a:r>
              <a:rPr lang="en-US" altLang="en-US" sz="3800" dirty="0" err="1">
                <a:solidFill>
                  <a:srgbClr val="008000"/>
                </a:solidFill>
              </a:rPr>
              <a:t>es</a:t>
            </a:r>
            <a:r>
              <a:rPr lang="en-US" altLang="en-US" sz="3800" dirty="0">
                <a:solidFill>
                  <a:srgbClr val="008000"/>
                </a:solidFill>
              </a:rPr>
              <a:t> el </a:t>
            </a:r>
            <a:r>
              <a:rPr lang="en-US" altLang="en-US" sz="3800" dirty="0" smtClean="0">
                <a:solidFill>
                  <a:srgbClr val="008000"/>
                </a:solidFill>
              </a:rPr>
              <a:t>27 </a:t>
            </a:r>
            <a:r>
              <a:rPr lang="en-US" altLang="en-US" sz="3800" dirty="0">
                <a:solidFill>
                  <a:srgbClr val="008000"/>
                </a:solidFill>
              </a:rPr>
              <a:t>de </a:t>
            </a:r>
            <a:r>
              <a:rPr lang="en-US" altLang="en-US" sz="3800" dirty="0" err="1" smtClean="0">
                <a:solidFill>
                  <a:srgbClr val="008000"/>
                </a:solidFill>
              </a:rPr>
              <a:t>enero</a:t>
            </a:r>
            <a:r>
              <a:rPr lang="en-US" altLang="en-US" sz="3800" dirty="0" smtClean="0">
                <a:solidFill>
                  <a:srgbClr val="008000"/>
                </a:solidFill>
              </a:rPr>
              <a:t> </a:t>
            </a:r>
            <a:r>
              <a:rPr lang="en-US" altLang="en-US" sz="3800" dirty="0">
                <a:solidFill>
                  <a:srgbClr val="008000"/>
                </a:solidFill>
              </a:rPr>
              <a:t>del </a:t>
            </a:r>
            <a:r>
              <a:rPr lang="en-US" altLang="en-US" sz="3800" dirty="0" smtClean="0">
                <a:solidFill>
                  <a:srgbClr val="008000"/>
                </a:solidFill>
              </a:rPr>
              <a:t>2014</a:t>
            </a:r>
            <a:endParaRPr lang="en-US" altLang="en-US" sz="3800" u="sng" dirty="0">
              <a:solidFill>
                <a:srgbClr val="008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45: </a:t>
            </a:r>
            <a:r>
              <a:rPr lang="es-ES_tradnl" altLang="en-US" dirty="0"/>
              <a:t>¿Cómo vas a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 smtClean="0">
                <a:solidFill>
                  <a:srgbClr val="00B050"/>
                </a:solidFill>
              </a:rPr>
              <a:t>I- </a:t>
            </a:r>
            <a:r>
              <a:rPr lang="es-ES_tradnl" altLang="en-US" dirty="0" smtClean="0"/>
              <a:t>Copia </a:t>
            </a:r>
            <a:r>
              <a:rPr lang="es-ES_tradnl" altLang="en-US" dirty="0"/>
              <a:t>y responde: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1. ¿Estudias español en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2. ¿Hablas con tus amigos después de la escuela?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3. ¿Escuchas al profesor?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4. ¿Compras un pantalón en la tienda?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dirty="0"/>
              <a:t>5. ¿Miras a la profesora cuando ella habla?</a:t>
            </a:r>
          </a:p>
        </p:txBody>
      </p:sp>
    </p:spTree>
    <p:extLst>
      <p:ext uri="{BB962C8B-B14F-4D97-AF65-F5344CB8AC3E}">
        <p14:creationId xmlns:p14="http://schemas.microsoft.com/office/powerpoint/2010/main" val="289631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305800" cy="6172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800" dirty="0"/>
              <a:t>Los amigos de Emilio (</a:t>
            </a:r>
            <a:r>
              <a:rPr lang="en-US" altLang="en-US" sz="2800" dirty="0" smtClean="0"/>
              <a:t>1)_________(</a:t>
            </a:r>
            <a:r>
              <a:rPr lang="en-US" altLang="en-US" sz="2800" dirty="0" err="1"/>
              <a:t>hablar</a:t>
            </a:r>
            <a:r>
              <a:rPr lang="en-US" altLang="en-US" sz="2800" dirty="0"/>
              <a:t>):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-</a:t>
            </a:r>
            <a:r>
              <a:rPr lang="en-US" altLang="en-US" sz="2800" dirty="0" err="1"/>
              <a:t>Nosotros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(2</a:t>
            </a:r>
            <a:r>
              <a:rPr lang="en-US" altLang="en-US" sz="2800" dirty="0"/>
              <a:t>)____________(</a:t>
            </a:r>
            <a:r>
              <a:rPr lang="en-US" altLang="en-US" sz="2800" dirty="0" err="1"/>
              <a:t>tomar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nueve</a:t>
            </a:r>
            <a:r>
              <a:rPr lang="en-US" altLang="en-US" sz="2800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 err="1"/>
              <a:t>Cursos</a:t>
            </a:r>
            <a:r>
              <a:rPr lang="en-US" altLang="en-US" sz="2800" dirty="0"/>
              <a:t>. En </a:t>
            </a:r>
            <a:r>
              <a:rPr lang="en-US" altLang="en-US" sz="2800" dirty="0" err="1"/>
              <a:t>algunos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nosotros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(3</a:t>
            </a:r>
            <a:r>
              <a:rPr lang="en-US" altLang="en-US" sz="2800" dirty="0"/>
              <a:t>)_________(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muy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buenas</a:t>
            </a:r>
            <a:r>
              <a:rPr lang="en-US" altLang="en-US" sz="2800" dirty="0"/>
              <a:t> y en </a:t>
            </a:r>
            <a:r>
              <a:rPr lang="en-US" altLang="en-US" sz="2800" dirty="0" err="1"/>
              <a:t>otros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(4</a:t>
            </a:r>
            <a:r>
              <a:rPr lang="en-US" altLang="en-US" sz="2800" dirty="0"/>
              <a:t>)____________(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bajas</a:t>
            </a:r>
            <a:r>
              <a:rPr lang="en-US" altLang="en-US" sz="2800" dirty="0"/>
              <a:t>..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Un amigo </a:t>
            </a:r>
            <a:r>
              <a:rPr lang="en-US" altLang="en-US" sz="2800" dirty="0" smtClean="0"/>
              <a:t>(5</a:t>
            </a:r>
            <a:r>
              <a:rPr lang="en-US" altLang="en-US" sz="2800" dirty="0"/>
              <a:t>)_________(</a:t>
            </a:r>
            <a:r>
              <a:rPr lang="en-US" altLang="en-US" sz="2800" dirty="0" err="1"/>
              <a:t>preguntar</a:t>
            </a:r>
            <a:r>
              <a:rPr lang="en-US" altLang="en-US" sz="2800" dirty="0"/>
              <a:t>):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-¡</a:t>
            </a:r>
            <a:r>
              <a:rPr lang="en-US" altLang="en-US" sz="2800" dirty="0" err="1"/>
              <a:t>Oye</a:t>
            </a:r>
            <a:r>
              <a:rPr lang="en-US" altLang="en-US" sz="2800" dirty="0"/>
              <a:t>, Emilio! ¿En 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(6</a:t>
            </a:r>
            <a:r>
              <a:rPr lang="en-US" altLang="en-US" sz="2800" dirty="0"/>
              <a:t>)_________(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tú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buenas</a:t>
            </a:r>
            <a:r>
              <a:rPr lang="en-US" altLang="en-US" sz="2800" dirty="0"/>
              <a:t> y en </a:t>
            </a:r>
            <a:r>
              <a:rPr lang="en-US" altLang="en-US" sz="2800" dirty="0" err="1"/>
              <a:t>qué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(7</a:t>
            </a:r>
            <a:r>
              <a:rPr lang="en-US" altLang="en-US" sz="2800" dirty="0"/>
              <a:t>)___________(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tú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malas</a:t>
            </a:r>
            <a:r>
              <a:rPr lang="en-US" altLang="en-US" sz="2800" dirty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		Emilio </a:t>
            </a:r>
            <a:r>
              <a:rPr lang="en-US" altLang="en-US" sz="2800" dirty="0" smtClean="0"/>
              <a:t>(8</a:t>
            </a:r>
            <a:r>
              <a:rPr lang="en-US" altLang="en-US" sz="2800" dirty="0"/>
              <a:t>)___________(</a:t>
            </a:r>
            <a:r>
              <a:rPr lang="en-US" altLang="en-US" sz="2800" dirty="0" err="1"/>
              <a:t>contestar</a:t>
            </a:r>
            <a:r>
              <a:rPr lang="en-US" altLang="en-US" sz="2800" dirty="0"/>
              <a:t>):</a:t>
            </a:r>
          </a:p>
          <a:p>
            <a:pPr>
              <a:buFont typeface="Wingdings" pitchFamily="2" charset="2"/>
              <a:buNone/>
            </a:pPr>
            <a:r>
              <a:rPr lang="en-US" altLang="en-US" sz="2800" dirty="0"/>
              <a:t>-</a:t>
            </a:r>
            <a:r>
              <a:rPr lang="en-US" altLang="en-US" sz="2800" dirty="0" err="1"/>
              <a:t>Cuando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(9</a:t>
            </a:r>
            <a:r>
              <a:rPr lang="en-US" altLang="en-US" sz="2800" dirty="0"/>
              <a:t>)___________(</a:t>
            </a:r>
            <a:r>
              <a:rPr lang="en-US" altLang="en-US" sz="2800" dirty="0" err="1"/>
              <a:t>estudiar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yo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(10</a:t>
            </a:r>
            <a:r>
              <a:rPr lang="en-US" altLang="en-US" sz="2800" dirty="0"/>
              <a:t>)__________(</a:t>
            </a:r>
            <a:r>
              <a:rPr lang="en-US" altLang="en-US" sz="2800" dirty="0" err="1"/>
              <a:t>sacar</a:t>
            </a:r>
            <a:r>
              <a:rPr lang="en-US" altLang="en-US" sz="2800" dirty="0"/>
              <a:t>)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buenas</a:t>
            </a:r>
            <a:r>
              <a:rPr lang="en-US" altLang="en-US" sz="2800" dirty="0"/>
              <a:t> en </a:t>
            </a:r>
            <a:r>
              <a:rPr lang="en-US" altLang="en-US" sz="2800" dirty="0" err="1"/>
              <a:t>todos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mis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cursos</a:t>
            </a:r>
            <a:r>
              <a:rPr lang="en-US" altLang="en-US" sz="28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1018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rgbClr val="00B050"/>
                </a:solidFill>
              </a:rPr>
              <a:t>Copia</a:t>
            </a:r>
            <a:r>
              <a:rPr lang="en-US" sz="2800" b="1" dirty="0" smtClean="0">
                <a:solidFill>
                  <a:srgbClr val="00B050"/>
                </a:solidFill>
              </a:rPr>
              <a:t> y </a:t>
            </a:r>
            <a:r>
              <a:rPr lang="en-US" sz="2800" b="1" dirty="0" err="1" smtClean="0">
                <a:solidFill>
                  <a:srgbClr val="00B050"/>
                </a:solidFill>
              </a:rPr>
              <a:t>completa</a:t>
            </a:r>
            <a:r>
              <a:rPr lang="en-US" sz="2800" b="1" dirty="0" smtClean="0">
                <a:solidFill>
                  <a:srgbClr val="00B050"/>
                </a:solidFill>
              </a:rPr>
              <a:t> con la forma </a:t>
            </a:r>
            <a:r>
              <a:rPr lang="en-US" sz="2800" b="1" dirty="0" err="1" smtClean="0">
                <a:solidFill>
                  <a:srgbClr val="00B050"/>
                </a:solidFill>
              </a:rPr>
              <a:t>correcta</a:t>
            </a:r>
            <a:r>
              <a:rPr lang="en-US" sz="2800" b="1" dirty="0" smtClean="0">
                <a:solidFill>
                  <a:srgbClr val="00B050"/>
                </a:solidFill>
              </a:rPr>
              <a:t> del </a:t>
            </a:r>
            <a:r>
              <a:rPr lang="en-US" sz="2800" b="1" dirty="0" err="1" smtClean="0">
                <a:solidFill>
                  <a:srgbClr val="00B050"/>
                </a:solidFill>
              </a:rPr>
              <a:t>verbo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2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229600" cy="9906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Los verbos </a:t>
            </a:r>
            <a:r>
              <a:rPr lang="en-US" altLang="en-US" b="1">
                <a:solidFill>
                  <a:srgbClr val="FF0000"/>
                </a:solidFill>
              </a:rPr>
              <a:t>ir, dar, estar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8305800" cy="4525963"/>
          </a:xfrm>
        </p:spPr>
        <p:txBody>
          <a:bodyPr/>
          <a:lstStyle/>
          <a:p>
            <a:r>
              <a:rPr lang="en-US" altLang="en-US" sz="2800"/>
              <a:t>Los verbos </a:t>
            </a:r>
            <a:r>
              <a:rPr lang="en-US" altLang="en-US" sz="2800" b="1"/>
              <a:t>ir</a:t>
            </a:r>
            <a:r>
              <a:rPr lang="en-US" altLang="en-US" sz="2800"/>
              <a:t> </a:t>
            </a:r>
            <a:r>
              <a:rPr lang="en-US" altLang="en-US" sz="2800" i="1">
                <a:latin typeface="Times New Roman" pitchFamily="18" charset="0"/>
              </a:rPr>
              <a:t>(to go),</a:t>
            </a:r>
            <a:r>
              <a:rPr lang="en-US" altLang="en-US" sz="2800"/>
              <a:t> </a:t>
            </a:r>
            <a:r>
              <a:rPr lang="en-US" altLang="en-US" sz="2800" b="1"/>
              <a:t>dar</a:t>
            </a:r>
            <a:r>
              <a:rPr lang="en-US" altLang="en-US" sz="2800" b="1" i="1"/>
              <a:t> </a:t>
            </a:r>
            <a:r>
              <a:rPr lang="en-US" altLang="en-US" sz="2800" i="1">
                <a:latin typeface="Times New Roman" pitchFamily="18" charset="0"/>
              </a:rPr>
              <a:t>(to give),</a:t>
            </a:r>
            <a:r>
              <a:rPr lang="en-US" altLang="en-US" sz="2800" b="1" i="1"/>
              <a:t> estar </a:t>
            </a:r>
            <a:r>
              <a:rPr lang="en-US" altLang="en-US" sz="2800" i="1">
                <a:latin typeface="Times New Roman" pitchFamily="18" charset="0"/>
              </a:rPr>
              <a:t>(to be)</a:t>
            </a:r>
            <a:r>
              <a:rPr lang="en-US" altLang="en-US" sz="2800" i="1"/>
              <a:t> </a:t>
            </a:r>
            <a:r>
              <a:rPr lang="en-US" altLang="en-US" sz="2800"/>
              <a:t>son IRREGULARES porque tienen una </a:t>
            </a:r>
            <a:r>
              <a:rPr lang="en-US" altLang="en-US" sz="2800" u="sng"/>
              <a:t>forma diferente </a:t>
            </a:r>
            <a:r>
              <a:rPr lang="en-US" altLang="en-US" sz="2800"/>
              <a:t>en la </a:t>
            </a:r>
            <a:r>
              <a:rPr lang="en-US" altLang="en-US" sz="2800" u="sng"/>
              <a:t>conjugacion de YO</a:t>
            </a:r>
            <a:r>
              <a:rPr lang="en-US" altLang="en-US" sz="2800"/>
              <a:t>.  </a:t>
            </a:r>
          </a:p>
          <a:p>
            <a:r>
              <a:rPr lang="en-US" altLang="en-US" sz="2800"/>
              <a:t>Las otras conjugaciones son regulares.</a:t>
            </a:r>
            <a:r>
              <a:rPr lang="en-US" altLang="en-US" sz="2800" i="1"/>
              <a:t> </a:t>
            </a:r>
          </a:p>
          <a:p>
            <a:r>
              <a:rPr lang="en-US" altLang="en-US" sz="2800"/>
              <a:t>Copia y estudia la tabla:</a:t>
            </a:r>
          </a:p>
        </p:txBody>
      </p:sp>
      <p:graphicFrame>
        <p:nvGraphicFramePr>
          <p:cNvPr id="8247" name="Group 55"/>
          <p:cNvGraphicFramePr>
            <a:graphicFrameLocks noGrp="1"/>
          </p:cNvGraphicFramePr>
          <p:nvPr>
            <p:ph sz="half" idx="2"/>
          </p:nvPr>
        </p:nvGraphicFramePr>
        <p:xfrm>
          <a:off x="914400" y="3124200"/>
          <a:ext cx="7772400" cy="3627120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638300"/>
                <a:gridCol w="1943100"/>
              </a:tblGrid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Estoy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Vosotros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V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  <a:endParaRPr kumimoji="0" lang="en-US" alt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Est</a:t>
                      </a: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Están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Ejercicio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6019800"/>
          </a:xfrm>
        </p:spPr>
        <p:txBody>
          <a:bodyPr/>
          <a:lstStyle/>
          <a:p>
            <a:r>
              <a:rPr lang="es-ES_tradnl" dirty="0" smtClean="0"/>
              <a:t>COPY and </a:t>
            </a:r>
            <a:r>
              <a:rPr lang="es-ES_tradnl" dirty="0" err="1" smtClean="0"/>
              <a:t>answer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yourself</a:t>
            </a:r>
            <a:r>
              <a:rPr lang="es-ES_tradnl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¿Cómo estas hoy?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¿Estas en la escuela ahora o estas en casa?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¿En qué clase estas?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después de las clases?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¿Vas a casa a pie o en el bus escolar?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391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</a:t>
            </a:r>
            <a:r>
              <a:rPr lang="en-US" smtClean="0">
                <a:solidFill>
                  <a:srgbClr val="FF0000"/>
                </a:solidFill>
              </a:rPr>
              <a:t>45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</a:t>
            </a:r>
            <a:r>
              <a:rPr lang="en-US" dirty="0" err="1" smtClean="0"/>
              <a:t>distribuida</a:t>
            </a:r>
            <a:r>
              <a:rPr lang="en-US" dirty="0"/>
              <a:t> </a:t>
            </a:r>
            <a:r>
              <a:rPr lang="en-US" u="sng" dirty="0" smtClean="0"/>
              <a:t>The present tense of regular –AR verbs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6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234</Words>
  <Application>Microsoft Office PowerPoint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1_Default Design</vt:lpstr>
      <vt:lpstr>Me llamo __________ Clase 702 La fecha es el 27 de enero del 2014</vt:lpstr>
      <vt:lpstr>PowerPoint Presentation</vt:lpstr>
      <vt:lpstr>Los verbos ir, dar, estar</vt:lpstr>
      <vt:lpstr>Ejercicio</vt:lpstr>
      <vt:lpstr>Tarea # 45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 Clase 801 La fecha es el 15 de noviembre del 2011</dc:title>
  <dc:creator>Helen Zumaeta</dc:creator>
  <cp:lastModifiedBy>Helen Zumaeta</cp:lastModifiedBy>
  <cp:revision>21</cp:revision>
  <cp:lastPrinted>2014-01-27T16:13:22Z</cp:lastPrinted>
  <dcterms:created xsi:type="dcterms:W3CDTF">2013-11-14T15:37:24Z</dcterms:created>
  <dcterms:modified xsi:type="dcterms:W3CDTF">2014-01-27T17:55:14Z</dcterms:modified>
</cp:coreProperties>
</file>